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8"/>
  </p:notesMasterIdLst>
  <p:sldIdLst>
    <p:sldId id="268" r:id="rId2"/>
    <p:sldId id="269" r:id="rId3"/>
    <p:sldId id="256" r:id="rId4"/>
    <p:sldId id="258" r:id="rId5"/>
    <p:sldId id="265" r:id="rId6"/>
    <p:sldId id="264" r:id="rId7"/>
    <p:sldId id="259" r:id="rId8"/>
    <p:sldId id="266" r:id="rId9"/>
    <p:sldId id="261" r:id="rId10"/>
    <p:sldId id="270" r:id="rId11"/>
    <p:sldId id="267" r:id="rId12"/>
    <p:sldId id="262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3" r:id="rId24"/>
    <p:sldId id="284" r:id="rId25"/>
    <p:sldId id="285" r:id="rId26"/>
    <p:sldId id="286" r:id="rId27"/>
    <p:sldId id="287" r:id="rId28"/>
    <p:sldId id="288" r:id="rId29"/>
    <p:sldId id="281" r:id="rId30"/>
    <p:sldId id="289" r:id="rId31"/>
    <p:sldId id="290" r:id="rId32"/>
    <p:sldId id="291" r:id="rId33"/>
    <p:sldId id="293" r:id="rId34"/>
    <p:sldId id="292" r:id="rId35"/>
    <p:sldId id="294" r:id="rId36"/>
    <p:sldId id="28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6119B-C81F-4285-928C-EC8587C745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3F604-8E06-4BBF-AA22-D54C9FC83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2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B5682-2C49-4C6E-BAA4-7B70ECBDB88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55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B5682-2C49-4C6E-BAA4-7B70ECBDB881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83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7C710-1D9B-437E-BC59-D47851318259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99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B5682-2C49-4C6E-BAA4-7B70ECBDB881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20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3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2632-171A-4D08-822F-D73E7D2A5C5B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A0124-CA3D-43E7-A60D-E2C898F1C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2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2632-171A-4D08-822F-D73E7D2A5C5B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A0124-CA3D-43E7-A60D-E2C898F1C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9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2632-171A-4D08-822F-D73E7D2A5C5B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A0124-CA3D-43E7-A60D-E2C898F1C0C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3672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2632-171A-4D08-822F-D73E7D2A5C5B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A0124-CA3D-43E7-A60D-E2C898F1C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9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2632-171A-4D08-822F-D73E7D2A5C5B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A0124-CA3D-43E7-A60D-E2C898F1C0C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492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2632-171A-4D08-822F-D73E7D2A5C5B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A0124-CA3D-43E7-A60D-E2C898F1C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70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2632-171A-4D08-822F-D73E7D2A5C5B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A0124-CA3D-43E7-A60D-E2C898F1C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95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2632-171A-4D08-822F-D73E7D2A5C5B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A0124-CA3D-43E7-A60D-E2C898F1C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34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95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2632-171A-4D08-822F-D73E7D2A5C5B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A0124-CA3D-43E7-A60D-E2C898F1C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2632-171A-4D08-822F-D73E7D2A5C5B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A0124-CA3D-43E7-A60D-E2C898F1C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2632-171A-4D08-822F-D73E7D2A5C5B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A0124-CA3D-43E7-A60D-E2C898F1C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4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2632-171A-4D08-822F-D73E7D2A5C5B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A0124-CA3D-43E7-A60D-E2C898F1C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4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2632-171A-4D08-822F-D73E7D2A5C5B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A0124-CA3D-43E7-A60D-E2C898F1C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6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2632-171A-4D08-822F-D73E7D2A5C5B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A0124-CA3D-43E7-A60D-E2C898F1C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4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2632-171A-4D08-822F-D73E7D2A5C5B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A0124-CA3D-43E7-A60D-E2C898F1C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A0124-CA3D-43E7-A60D-E2C898F1C0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2632-171A-4D08-822F-D73E7D2A5C5B}" type="datetimeFigureOut">
              <a:rPr lang="en-US" smtClean="0"/>
              <a:t>3/3/2022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0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42632-171A-4D08-822F-D73E7D2A5C5B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3A0124-CA3D-43E7-A60D-E2C898F1C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5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851" y="1920240"/>
            <a:ext cx="7869152" cy="2130596"/>
          </a:xfrm>
        </p:spPr>
        <p:txBody>
          <a:bodyPr/>
          <a:lstStyle/>
          <a:p>
            <a:pPr algn="ctr"/>
            <a:r>
              <a:rPr lang="en-US" sz="4800" dirty="0" smtClean="0"/>
              <a:t>Changing Police Culture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A CIT Response To Crisis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5959" y="4607786"/>
            <a:ext cx="7766936" cy="10968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Instructor Johnny Hollingsworth</a:t>
            </a:r>
          </a:p>
          <a:p>
            <a:r>
              <a:rPr lang="en-US" sz="2800" dirty="0" smtClean="0"/>
              <a:t>Johnny.Hollingsworth@huntsvilleal.gov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27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8502"/>
          </a:xfrm>
        </p:spPr>
        <p:txBody>
          <a:bodyPr/>
          <a:lstStyle/>
          <a:p>
            <a:r>
              <a:rPr lang="en-US" dirty="0" smtClean="0"/>
              <a:t>Better but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633" y="1930400"/>
            <a:ext cx="4184035" cy="38807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Serious MI accounts for 3-5% of violence</a:t>
            </a:r>
          </a:p>
          <a:p>
            <a:r>
              <a:rPr lang="en-US" sz="2800" dirty="0" smtClean="0"/>
              <a:t>25% more risk to be a victim</a:t>
            </a:r>
          </a:p>
          <a:p>
            <a:r>
              <a:rPr lang="en-US" sz="2800" dirty="0" smtClean="0"/>
              <a:t>Individuals with un-treated mental illness can be unpredictable 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930401"/>
            <a:ext cx="4184034" cy="4110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Safety</a:t>
            </a:r>
          </a:p>
          <a:p>
            <a:r>
              <a:rPr lang="en-US" sz="3200" dirty="0" smtClean="0"/>
              <a:t>Searched Hand-cuffed </a:t>
            </a:r>
          </a:p>
          <a:p>
            <a:r>
              <a:rPr lang="en-US" sz="3200" dirty="0" smtClean="0"/>
              <a:t>Back of a patrol unit</a:t>
            </a:r>
          </a:p>
          <a:p>
            <a:r>
              <a:rPr lang="en-US" sz="3200" dirty="0" smtClean="0"/>
              <a:t>Then transported</a:t>
            </a:r>
          </a:p>
          <a:p>
            <a:r>
              <a:rPr lang="en-US" sz="3200" dirty="0" smtClean="0"/>
              <a:t>Causes trauma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95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1" y="506106"/>
            <a:ext cx="4034191" cy="2588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82" y="3094892"/>
            <a:ext cx="3362794" cy="3057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04218">
            <a:off x="452176" y="4572001"/>
            <a:ext cx="3446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911 Triage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 rot="2597521">
            <a:off x="5716638" y="1728315"/>
            <a:ext cx="432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988 the new 911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9466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65" y="944545"/>
            <a:ext cx="7716006" cy="43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except the cost?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Most crisis calls do not involve police </a:t>
            </a:r>
          </a:p>
          <a:p>
            <a:r>
              <a:rPr lang="en-US" sz="3200" dirty="0" smtClean="0"/>
              <a:t>When un-safe, CIT officers </a:t>
            </a:r>
          </a:p>
          <a:p>
            <a:r>
              <a:rPr lang="en-US" sz="3200" dirty="0" smtClean="0"/>
              <a:t>Hand-off to the Crisis Mobile Team</a:t>
            </a:r>
          </a:p>
          <a:p>
            <a:r>
              <a:rPr lang="en-US" sz="3200" dirty="0" smtClean="0"/>
              <a:t>Most crisis resolved without transport</a:t>
            </a:r>
          </a:p>
          <a:p>
            <a:r>
              <a:rPr lang="en-US" sz="3200" dirty="0" smtClean="0"/>
              <a:t>MH Professionals transport if needed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0457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94285"/>
            <a:ext cx="8596668" cy="1826581"/>
          </a:xfrm>
        </p:spPr>
        <p:txBody>
          <a:bodyPr>
            <a:normAutofit/>
          </a:bodyPr>
          <a:lstStyle/>
          <a:p>
            <a:r>
              <a:rPr lang="en-US" sz="8000" dirty="0" smtClean="0"/>
              <a:t>CIT PROGRAMS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053622"/>
            <a:ext cx="8596668" cy="860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More Than Training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5006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D2F92B-0210-4AC6-A6F1-1DE7A294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CIT Core Elements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3201" y="1499039"/>
            <a:ext cx="4031398" cy="2187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b="0" i="0" u="none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6882B"/>
              </a:buClr>
              <a:defRPr/>
            </a:pPr>
            <a:r>
              <a:rPr lang="en-US" b="1" dirty="0">
                <a:solidFill>
                  <a:srgbClr val="1C2B46"/>
                </a:solidFill>
                <a:latin typeface="Open Sans"/>
              </a:rPr>
              <a:t>Ongoing Elements</a:t>
            </a:r>
          </a:p>
          <a:p>
            <a:pPr lvl="1">
              <a:buClr>
                <a:srgbClr val="B6882B"/>
              </a:buClr>
              <a:defRPr/>
            </a:pPr>
            <a:r>
              <a:rPr lang="en-US" dirty="0">
                <a:solidFill>
                  <a:srgbClr val="1C2B46"/>
                </a:solidFill>
                <a:latin typeface="Open Sans"/>
              </a:rPr>
              <a:t>Partnerships: Law Enforcement, Advocacy, Mental Health</a:t>
            </a:r>
          </a:p>
          <a:p>
            <a:pPr lvl="1">
              <a:buClr>
                <a:srgbClr val="B6882B"/>
              </a:buClr>
              <a:defRPr/>
            </a:pPr>
            <a:r>
              <a:rPr lang="en-US" dirty="0">
                <a:solidFill>
                  <a:srgbClr val="1C2B46"/>
                </a:solidFill>
                <a:latin typeface="Open Sans"/>
              </a:rPr>
              <a:t>Community Ownership: Planning, Implementation &amp; Networking</a:t>
            </a:r>
          </a:p>
          <a:p>
            <a:pPr lvl="1">
              <a:buClr>
                <a:srgbClr val="B6882B"/>
              </a:buClr>
              <a:defRPr/>
            </a:pPr>
            <a:r>
              <a:rPr lang="en-US" dirty="0">
                <a:solidFill>
                  <a:srgbClr val="1C2B46"/>
                </a:solidFill>
                <a:latin typeface="Open Sans"/>
              </a:rPr>
              <a:t>Policies and Procedures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4598" y="2801908"/>
            <a:ext cx="4202131" cy="173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indent="-306000" defTabSz="457200">
              <a:spcBef>
                <a:spcPct val="20000"/>
              </a:spcBef>
              <a:spcAft>
                <a:spcPts val="600"/>
              </a:spcAft>
              <a:buClr>
                <a:srgbClr val="B6882B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b="1" dirty="0">
                <a:solidFill>
                  <a:srgbClr val="1C2B46"/>
                </a:solidFill>
                <a:latin typeface="Open Sans"/>
              </a:rPr>
              <a:t>Operational Elements</a:t>
            </a:r>
          </a:p>
          <a:p>
            <a:pPr marL="630000" lvl="1" indent="-306000" defTabSz="457200">
              <a:spcBef>
                <a:spcPct val="20000"/>
              </a:spcBef>
              <a:spcAft>
                <a:spcPts val="600"/>
              </a:spcAft>
              <a:buClr>
                <a:srgbClr val="B6882B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rgbClr val="1C2B46"/>
                </a:solidFill>
                <a:latin typeface="Open Sans"/>
              </a:rPr>
              <a:t>CIT: Officer, Dispatcher, Coordinator</a:t>
            </a:r>
          </a:p>
          <a:p>
            <a:pPr marL="630000" lvl="1" indent="-306000" defTabSz="457200">
              <a:spcBef>
                <a:spcPct val="20000"/>
              </a:spcBef>
              <a:spcAft>
                <a:spcPts val="600"/>
              </a:spcAft>
              <a:buClr>
                <a:srgbClr val="B6882B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rgbClr val="1C2B46"/>
                </a:solidFill>
                <a:latin typeface="Open Sans"/>
              </a:rPr>
              <a:t>Curriculum: CIT Training</a:t>
            </a:r>
          </a:p>
          <a:p>
            <a:pPr marL="630000" lvl="1" indent="-306000" defTabSz="457200">
              <a:spcBef>
                <a:spcPct val="20000"/>
              </a:spcBef>
              <a:spcAft>
                <a:spcPts val="600"/>
              </a:spcAft>
              <a:buClr>
                <a:srgbClr val="B6882B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rgbClr val="1C2B46"/>
                </a:solidFill>
                <a:latin typeface="Open Sans"/>
              </a:rPr>
              <a:t>Mental Health Receiving Facility: Emergency 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46344" y="3715377"/>
            <a:ext cx="3268193" cy="21051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06000" indent="-306000" defTabSz="457200">
              <a:spcBef>
                <a:spcPct val="20000"/>
              </a:spcBef>
              <a:spcAft>
                <a:spcPts val="600"/>
              </a:spcAft>
              <a:buClr>
                <a:srgbClr val="B6882B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b="1" dirty="0">
                <a:solidFill>
                  <a:srgbClr val="1C2B46"/>
                </a:solidFill>
                <a:latin typeface="Open Sans"/>
              </a:rPr>
              <a:t>Sustaining Elements</a:t>
            </a:r>
          </a:p>
          <a:p>
            <a:pPr marL="630000" lvl="1" indent="-306000" defTabSz="457200">
              <a:spcBef>
                <a:spcPct val="20000"/>
              </a:spcBef>
              <a:spcAft>
                <a:spcPts val="600"/>
              </a:spcAft>
              <a:buClr>
                <a:srgbClr val="B6882B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rgbClr val="1C2B46"/>
                </a:solidFill>
                <a:latin typeface="Open Sans"/>
              </a:rPr>
              <a:t>Evaluation and Research</a:t>
            </a:r>
          </a:p>
          <a:p>
            <a:pPr marL="630000" lvl="1" indent="-306000" defTabSz="457200">
              <a:spcBef>
                <a:spcPct val="20000"/>
              </a:spcBef>
              <a:spcAft>
                <a:spcPts val="600"/>
              </a:spcAft>
              <a:buClr>
                <a:srgbClr val="B6882B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rgbClr val="1C2B46"/>
                </a:solidFill>
                <a:latin typeface="Open Sans"/>
              </a:rPr>
              <a:t>In-Service Training</a:t>
            </a:r>
          </a:p>
          <a:p>
            <a:pPr marL="630000" lvl="1" indent="-306000" defTabSz="457200">
              <a:spcBef>
                <a:spcPct val="20000"/>
              </a:spcBef>
              <a:spcAft>
                <a:spcPts val="600"/>
              </a:spcAft>
              <a:buClr>
                <a:srgbClr val="B6882B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rgbClr val="1C2B46"/>
                </a:solidFill>
                <a:latin typeface="Open Sans"/>
              </a:rPr>
              <a:t>Recognition and Honors</a:t>
            </a:r>
          </a:p>
          <a:p>
            <a:pPr marL="630000" lvl="1" indent="-306000" defTabSz="457200">
              <a:spcBef>
                <a:spcPct val="20000"/>
              </a:spcBef>
              <a:spcAft>
                <a:spcPts val="600"/>
              </a:spcAft>
              <a:buClr>
                <a:srgbClr val="B6882B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rgbClr val="1C2B46"/>
                </a:solidFill>
                <a:latin typeface="Open Sans"/>
              </a:rPr>
              <a:t>Outreach: Developing CIT in Other Communities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5953306"/>
            <a:ext cx="6096000" cy="4380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50" dirty="0" err="1">
                <a:solidFill>
                  <a:srgbClr val="1C2A45"/>
                </a:solidFill>
              </a:rPr>
              <a:t>Dupont</a:t>
            </a:r>
            <a:r>
              <a:rPr lang="en-US" sz="1050" dirty="0">
                <a:solidFill>
                  <a:srgbClr val="1C2A45"/>
                </a:solidFill>
              </a:rPr>
              <a:t>, R., </a:t>
            </a:r>
            <a:r>
              <a:rPr lang="en-US" sz="1050" dirty="0" err="1">
                <a:solidFill>
                  <a:srgbClr val="1C2A45"/>
                </a:solidFill>
              </a:rPr>
              <a:t>Ph.D</a:t>
            </a:r>
            <a:r>
              <a:rPr lang="en-US" sz="1050" dirty="0">
                <a:solidFill>
                  <a:srgbClr val="1C2A45"/>
                </a:solidFill>
              </a:rPr>
              <a:t>, Cochran, S., MS, &amp; Pillsbury, S., MA. (2007, September). Crisis Intervention Team Core Elements. Retrieved March 11, 2019, from http://cit.memphis.edu/pdf/CoreElements.pdf</a:t>
            </a:r>
            <a:endParaRPr lang="en-US" sz="1050" dirty="0">
              <a:solidFill>
                <a:srgbClr val="1C2A4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88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6" y="276451"/>
            <a:ext cx="8366617" cy="54011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4277" y="5104015"/>
            <a:ext cx="5877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Crisis Intervention Team (CIT) Programs: A Best Practice Guide for Transforming Community Responses to Mental Health Crises Copyright © 2019 CIT International</a:t>
            </a:r>
          </a:p>
        </p:txBody>
      </p:sp>
    </p:spTree>
    <p:extLst>
      <p:ext uri="{BB962C8B-B14F-4D97-AF65-F5344CB8AC3E}">
        <p14:creationId xmlns:p14="http://schemas.microsoft.com/office/powerpoint/2010/main" val="821077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8077200" cy="1074738"/>
          </a:xfrm>
        </p:spPr>
        <p:txBody>
          <a:bodyPr>
            <a:normAutofit/>
          </a:bodyPr>
          <a:lstStyle/>
          <a:p>
            <a:r>
              <a:rPr lang="en-US" sz="4800" dirty="0"/>
              <a:t>State CIT </a:t>
            </a:r>
            <a:r>
              <a:rPr lang="en-US" sz="4800" dirty="0"/>
              <a:t>Standards</a:t>
            </a:r>
            <a:endParaRPr lang="en-US" sz="48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057400" y="1600201"/>
            <a:ext cx="8077200" cy="44116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Red Flags: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Just Training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Omits LE/MH/NAMI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No Co-Trainers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Less than 40-Hours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No “Family &amp; Peer” perspectives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For Profit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4545" y="5687367"/>
            <a:ext cx="8269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Crisis Intervention Team (CIT) Programs: A Best Practice Guide for Transforming Community Responses to Mental Health Crises Copyright © 2019 CIT International</a:t>
            </a:r>
          </a:p>
        </p:txBody>
      </p:sp>
    </p:spTree>
    <p:extLst>
      <p:ext uri="{BB962C8B-B14F-4D97-AF65-F5344CB8AC3E}">
        <p14:creationId xmlns:p14="http://schemas.microsoft.com/office/powerpoint/2010/main" val="21622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7282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CIT Steering Committee Stakeholders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503" y="3084844"/>
            <a:ext cx="8777499" cy="1469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418" y="4762919"/>
            <a:ext cx="8541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Crisis Intervention Team (CIT) Programs: A Best Practice Guide for Transforming Community Responses to Mental Health Crises Copyright © 2019 CIT International</a:t>
            </a:r>
          </a:p>
        </p:txBody>
      </p:sp>
    </p:spTree>
    <p:extLst>
      <p:ext uri="{BB962C8B-B14F-4D97-AF65-F5344CB8AC3E}">
        <p14:creationId xmlns:p14="http://schemas.microsoft.com/office/powerpoint/2010/main" val="1513909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06" y="1627833"/>
            <a:ext cx="10058400" cy="4319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4206" y="562708"/>
            <a:ext cx="7445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Sequential Mapping</a:t>
            </a:r>
            <a:endParaRPr lang="en-US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3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331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GOALS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4109"/>
            <a:ext cx="8596668" cy="4337253"/>
          </a:xfrm>
        </p:spPr>
        <p:txBody>
          <a:bodyPr/>
          <a:lstStyle/>
          <a:p>
            <a:r>
              <a:rPr lang="en-US" dirty="0" smtClean="0"/>
              <a:t>Define “Crisis Intervention Team (CIT)”</a:t>
            </a:r>
          </a:p>
          <a:p>
            <a:r>
              <a:rPr lang="en-US" dirty="0" smtClean="0"/>
              <a:t>CIT History</a:t>
            </a:r>
          </a:p>
          <a:p>
            <a:r>
              <a:rPr lang="en-US" dirty="0" smtClean="0"/>
              <a:t>CIT Goals</a:t>
            </a:r>
          </a:p>
          <a:p>
            <a:r>
              <a:rPr lang="en-US" dirty="0" smtClean="0"/>
              <a:t>Police Response vs. CIT Model Response</a:t>
            </a:r>
          </a:p>
          <a:p>
            <a:r>
              <a:rPr lang="en-US" dirty="0" smtClean="0"/>
              <a:t>More that training</a:t>
            </a:r>
          </a:p>
          <a:p>
            <a:r>
              <a:rPr lang="en-US" dirty="0" smtClean="0"/>
              <a:t>Involving Community, Region &amp;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Strategic Plan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CIT Model Response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Police Response</a:t>
            </a:r>
          </a:p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Steering Committee</a:t>
            </a:r>
          </a:p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Crises center</a:t>
            </a:r>
          </a:p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CIT Officers</a:t>
            </a:r>
          </a:p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Co-responders</a:t>
            </a:r>
          </a:p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Peer Specialists</a:t>
            </a:r>
          </a:p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Mobile Response</a:t>
            </a:r>
          </a:p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911 Triage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Local CIT Programs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Regional CIT Programs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State CIT Program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7030A0"/>
                </a:solidFill>
              </a:rPr>
              <a:t>The Destination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C00000"/>
                </a:solidFill>
              </a:rPr>
              <a:t>The Starting Point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The Journey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0070C0"/>
                </a:solidFill>
              </a:rPr>
              <a:t>The Checkpoints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78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271069">
            <a:off x="4068021" y="1772183"/>
            <a:ext cx="4807359" cy="13208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BREAK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869715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CIT TRAINING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this structure</a:t>
            </a:r>
          </a:p>
          <a:p>
            <a:r>
              <a:rPr lang="en-US" sz="3200" dirty="0" smtClean="0"/>
              <a:t>Why co-instructors</a:t>
            </a:r>
          </a:p>
          <a:p>
            <a:r>
              <a:rPr lang="en-US" sz="3200" dirty="0" smtClean="0"/>
              <a:t>Training Matrix</a:t>
            </a:r>
          </a:p>
          <a:p>
            <a:r>
              <a:rPr lang="en-US" sz="3200" dirty="0" smtClean="0"/>
              <a:t>Behaviors not diagnoses</a:t>
            </a:r>
          </a:p>
          <a:p>
            <a:r>
              <a:rPr lang="en-US" sz="3200" dirty="0" smtClean="0"/>
              <a:t>Hands on Exercises</a:t>
            </a:r>
          </a:p>
          <a:p>
            <a:r>
              <a:rPr lang="en-US" sz="3200" dirty="0" smtClean="0"/>
              <a:t>Empathy development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5503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5" y="546631"/>
            <a:ext cx="6820102" cy="4765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3771" y="5486400"/>
            <a:ext cx="6802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Crisis Intervention Team (CIT) Programs: A Best Practice Guide for Transforming Community Responses to Mental Health Crises Copyright © 2019 CIT </a:t>
            </a:r>
            <a:r>
              <a:rPr lang="en-US" sz="1000" dirty="0" smtClean="0"/>
              <a:t>International, PG. 125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62002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Why Co-Instructors</a:t>
            </a:r>
            <a:endParaRPr lang="en-US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smtClean="0"/>
              <a:t>Mental Health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Clinical lessons</a:t>
            </a:r>
          </a:p>
          <a:p>
            <a:r>
              <a:rPr lang="en-US" sz="2400" dirty="0" smtClean="0"/>
              <a:t>Common Behaviors</a:t>
            </a:r>
          </a:p>
          <a:p>
            <a:r>
              <a:rPr lang="en-US" sz="2400" dirty="0" smtClean="0"/>
              <a:t>Strategies based by behavior</a:t>
            </a:r>
          </a:p>
          <a:p>
            <a:r>
              <a:rPr lang="en-US" sz="2400" dirty="0" smtClean="0"/>
              <a:t>Person First</a:t>
            </a:r>
          </a:p>
          <a:p>
            <a:r>
              <a:rPr lang="en-US" sz="2400" dirty="0" smtClean="0"/>
              <a:t>It is an illness not a choice</a:t>
            </a:r>
          </a:p>
          <a:p>
            <a:r>
              <a:rPr lang="en-US" sz="2400" dirty="0" smtClean="0"/>
              <a:t>Active listening skills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smtClean="0"/>
              <a:t>Law Enforcement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Tactical Lessons</a:t>
            </a:r>
          </a:p>
          <a:p>
            <a:r>
              <a:rPr lang="en-US" sz="2400" dirty="0" smtClean="0"/>
              <a:t>Common Behaviors</a:t>
            </a:r>
          </a:p>
          <a:p>
            <a:r>
              <a:rPr lang="en-US" sz="2400" dirty="0" smtClean="0"/>
              <a:t>Strategies based by behavior</a:t>
            </a:r>
          </a:p>
          <a:p>
            <a:r>
              <a:rPr lang="en-US" sz="2400" dirty="0" smtClean="0"/>
              <a:t>Person First</a:t>
            </a:r>
          </a:p>
          <a:p>
            <a:r>
              <a:rPr lang="en-US" sz="2400" dirty="0" smtClean="0"/>
              <a:t>It is an illness not a choice</a:t>
            </a:r>
          </a:p>
          <a:p>
            <a:r>
              <a:rPr lang="en-US" sz="2400" dirty="0" smtClean="0"/>
              <a:t>Active listening skills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4928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15" y="301450"/>
            <a:ext cx="5001093" cy="5521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5996" y="6018963"/>
            <a:ext cx="620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Crisis Intervention Team (CIT) Programs: A Best Practice Guide for Transforming Community Responses to Mental Health Crises Copyright © 2019 CIT </a:t>
            </a:r>
            <a:r>
              <a:rPr lang="en-US" sz="900" dirty="0" smtClean="0"/>
              <a:t>International, </a:t>
            </a:r>
            <a:r>
              <a:rPr lang="en-US" sz="900" dirty="0" err="1" smtClean="0"/>
              <a:t>pg</a:t>
            </a:r>
            <a:r>
              <a:rPr lang="en-US" sz="900" dirty="0" smtClean="0"/>
              <a:t> 128.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26163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771" y="884255"/>
            <a:ext cx="78276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We are providing discussions as well as experiences that will require you to leave your comfort zone</a:t>
            </a:r>
            <a:endParaRPr lang="en-US" sz="5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52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1278466"/>
          </a:xfrm>
        </p:spPr>
        <p:txBody>
          <a:bodyPr/>
          <a:lstStyle/>
          <a:p>
            <a:r>
              <a:rPr lang="en-US" sz="5400" dirty="0" smtClean="0"/>
              <a:t>Behaviors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Major Depression (suicidal)</a:t>
            </a:r>
          </a:p>
          <a:p>
            <a:r>
              <a:rPr lang="en-US" sz="2800" dirty="0" smtClean="0"/>
              <a:t>Bi-Polar (mania)</a:t>
            </a:r>
          </a:p>
          <a:p>
            <a:r>
              <a:rPr lang="en-US" sz="2800" dirty="0" smtClean="0"/>
              <a:t>Borderline Anti-social </a:t>
            </a:r>
          </a:p>
          <a:p>
            <a:r>
              <a:rPr lang="en-US" sz="2800" dirty="0" smtClean="0"/>
              <a:t>Schizophrenia </a:t>
            </a:r>
            <a:r>
              <a:rPr lang="en-US" sz="2400" dirty="0" smtClean="0"/>
              <a:t>(Delusions/hallucinations)</a:t>
            </a:r>
          </a:p>
          <a:p>
            <a:r>
              <a:rPr lang="en-US" sz="2800" dirty="0" smtClean="0"/>
              <a:t>PTSD (anger/defensive)</a:t>
            </a:r>
          </a:p>
          <a:p>
            <a:r>
              <a:rPr lang="en-US" sz="2800" dirty="0" smtClean="0"/>
              <a:t>Dementia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194265"/>
            <a:ext cx="3854528" cy="313136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Relationship with emotions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Relationship with relationships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Relationship with reality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The Brain: (stops growing/grows to old)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39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Hands-On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Patriot</a:t>
            </a:r>
          </a:p>
          <a:p>
            <a:r>
              <a:rPr lang="en-US" sz="3600" dirty="0" smtClean="0"/>
              <a:t>WORDS</a:t>
            </a:r>
          </a:p>
          <a:p>
            <a:r>
              <a:rPr lang="en-US" sz="3600" dirty="0" smtClean="0"/>
              <a:t>Sensory Overload</a:t>
            </a:r>
          </a:p>
          <a:p>
            <a:r>
              <a:rPr lang="en-US" sz="3600" dirty="0" smtClean="0"/>
              <a:t>Site Visits</a:t>
            </a:r>
          </a:p>
          <a:p>
            <a:r>
              <a:rPr lang="en-US" sz="3600" dirty="0" smtClean="0"/>
              <a:t>Family &amp; Peer panel </a:t>
            </a:r>
          </a:p>
          <a:p>
            <a:r>
              <a:rPr lang="en-US" sz="3600" dirty="0" smtClean="0"/>
              <a:t>Scenarios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2967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CIT DE-ESCALATION SKILLS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FBI Stairway to Behavioral Change</a:t>
            </a:r>
          </a:p>
          <a:p>
            <a:r>
              <a:rPr lang="en-US" sz="3200" dirty="0" smtClean="0"/>
              <a:t>Body Language &amp; Tone</a:t>
            </a:r>
          </a:p>
          <a:p>
            <a:r>
              <a:rPr lang="en-US" sz="3200" dirty="0" smtClean="0"/>
              <a:t>Three types of distance</a:t>
            </a:r>
          </a:p>
          <a:p>
            <a:r>
              <a:rPr lang="en-US" sz="3200" dirty="0" smtClean="0"/>
              <a:t>Once &amp; Done</a:t>
            </a:r>
          </a:p>
          <a:p>
            <a:r>
              <a:rPr lang="en-US" sz="3200" dirty="0" smtClean="0"/>
              <a:t>Specialized Trained Officers</a:t>
            </a:r>
          </a:p>
          <a:p>
            <a:r>
              <a:rPr lang="en-US" sz="3200" dirty="0" smtClean="0"/>
              <a:t>Resources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156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Facing Policing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 in 4 will suffer from a MI Crisis</a:t>
            </a:r>
          </a:p>
          <a:p>
            <a:r>
              <a:rPr lang="en-US" dirty="0" smtClean="0"/>
              <a:t>Most have insight</a:t>
            </a:r>
          </a:p>
          <a:p>
            <a:r>
              <a:rPr lang="en-US" dirty="0" smtClean="0"/>
              <a:t>One’s that don’t</a:t>
            </a:r>
          </a:p>
          <a:p>
            <a:r>
              <a:rPr lang="en-US" dirty="0" smtClean="0"/>
              <a:t>One’s that don’t know they are ill</a:t>
            </a:r>
          </a:p>
          <a:p>
            <a:r>
              <a:rPr lang="en-US" dirty="0" smtClean="0"/>
              <a:t>Families that don’t/no coping skills</a:t>
            </a:r>
          </a:p>
          <a:p>
            <a:r>
              <a:rPr lang="en-US" dirty="0" smtClean="0"/>
              <a:t>Self-Medication</a:t>
            </a:r>
          </a:p>
          <a:p>
            <a:r>
              <a:rPr lang="en-US" dirty="0" smtClean="0"/>
              <a:t>Wyatt vs Stickney 1972</a:t>
            </a:r>
          </a:p>
          <a:p>
            <a:r>
              <a:rPr lang="en-US" dirty="0" smtClean="0"/>
              <a:t>Memphis TN 1987</a:t>
            </a:r>
          </a:p>
          <a:p>
            <a:r>
              <a:rPr lang="en-US" dirty="0" smtClean="0"/>
              <a:t>Memphis NAMI</a:t>
            </a:r>
          </a:p>
          <a:p>
            <a:r>
              <a:rPr lang="en-US" dirty="0" smtClean="0"/>
              <a:t>Lack of MI resources</a:t>
            </a:r>
          </a:p>
          <a:p>
            <a:r>
              <a:rPr lang="en-US" dirty="0" smtClean="0"/>
              <a:t>Lack of soft skills training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The Bear in the Basement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Police Response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CIT Model Response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911 Triage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7" name="Rectangle 33">
            <a:extLst>
              <a:ext uri="{FF2B5EF4-FFF2-40B4-BE49-F238E27FC236}">
                <a16:creationId xmlns:a16="http://schemas.microsoft.com/office/drawing/2014/main" id="{E09709EE-0549-4C42-B803-579624C7B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564" y="482600"/>
            <a:ext cx="76914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479425">
              <a:buClr>
                <a:srgbClr val="FFFF00"/>
              </a:buClr>
              <a:buSzPct val="90000"/>
              <a:defRPr/>
            </a:pPr>
            <a:endParaRPr lang="en-US" sz="4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erpetua" pitchFamily="18" charset="0"/>
              <a:cs typeface="Arial" charset="0"/>
            </a:endParaRPr>
          </a:p>
          <a:p>
            <a:pPr defTabSz="479425">
              <a:buClr>
                <a:srgbClr val="FFFF00"/>
              </a:buClr>
              <a:buSzPct val="90000"/>
              <a:defRPr/>
            </a:pPr>
            <a:endParaRPr lang="en-US" sz="32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3315" name="Text Box 34">
            <a:extLst>
              <a:ext uri="{FF2B5EF4-FFF2-40B4-BE49-F238E27FC236}">
                <a16:creationId xmlns:a16="http://schemas.microsoft.com/office/drawing/2014/main" id="{BECD2ED4-82A4-4E97-948B-5426D107B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54" y="336550"/>
            <a:ext cx="7245642" cy="115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  <a:buSzPct val="90000"/>
              <a:defRPr/>
            </a:pPr>
            <a:r>
              <a:rPr lang="en-US" altLang="en-US" sz="3600" b="1">
                <a:solidFill>
                  <a:prstClr val="white"/>
                </a:solidFill>
                <a:latin typeface="Arial"/>
                <a:ea typeface="Open Sans" panose="020B0606030504020204" pitchFamily="34" charset="0"/>
                <a:cs typeface="Arial"/>
              </a:rPr>
              <a:t>The CIT Officer’s Role:</a:t>
            </a:r>
          </a:p>
          <a:p>
            <a:pPr defTabSz="914400" eaLnBrk="1" hangingPunct="1"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  <a:buSzPct val="90000"/>
              <a:defRPr/>
            </a:pPr>
            <a:r>
              <a:rPr lang="en-US" altLang="en-US" sz="3600" b="1">
                <a:solidFill>
                  <a:prstClr val="white"/>
                </a:solidFill>
                <a:latin typeface="Arial"/>
                <a:ea typeface="Open Sans" panose="020B0606030504020204" pitchFamily="34" charset="0"/>
                <a:cs typeface="Arial"/>
              </a:rPr>
              <a:t>Influencing Behavioral Change</a:t>
            </a:r>
          </a:p>
        </p:txBody>
      </p:sp>
      <p:sp>
        <p:nvSpPr>
          <p:cNvPr id="13316" name="Line 35">
            <a:extLst>
              <a:ext uri="{FF2B5EF4-FFF2-40B4-BE49-F238E27FC236}">
                <a16:creationId xmlns:a16="http://schemas.microsoft.com/office/drawing/2014/main" id="{0F5C55CD-BD2A-4FC0-8DD3-E4AD8B75F3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72601" y="2514601"/>
            <a:ext cx="28575" cy="33559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317" name="Line 36">
            <a:extLst>
              <a:ext uri="{FF2B5EF4-FFF2-40B4-BE49-F238E27FC236}">
                <a16:creationId xmlns:a16="http://schemas.microsoft.com/office/drawing/2014/main" id="{ABF22983-9174-497C-A2DB-C731400F5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2514601"/>
            <a:ext cx="0" cy="6254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318" name="Line 37">
            <a:extLst>
              <a:ext uri="{FF2B5EF4-FFF2-40B4-BE49-F238E27FC236}">
                <a16:creationId xmlns:a16="http://schemas.microsoft.com/office/drawing/2014/main" id="{D8DEEC44-0237-468B-BC18-9AF5F0E0D0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58201" y="2514600"/>
            <a:ext cx="957263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422" name="Text Box 38">
            <a:extLst>
              <a:ext uri="{FF2B5EF4-FFF2-40B4-BE49-F238E27FC236}">
                <a16:creationId xmlns:a16="http://schemas.microsoft.com/office/drawing/2014/main" id="{8BA37DB5-101C-4CA6-94B0-0E789D286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1" y="2057401"/>
            <a:ext cx="16859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</a:rPr>
              <a:t>CHANGE</a:t>
            </a:r>
            <a:endParaRPr lang="en-US" altLang="en-US" sz="2200" dirty="0">
              <a:solidFill>
                <a:prstClr val="black"/>
              </a:solidFill>
            </a:endParaRPr>
          </a:p>
        </p:txBody>
      </p:sp>
      <p:sp>
        <p:nvSpPr>
          <p:cNvPr id="13320" name="Line 39">
            <a:extLst>
              <a:ext uri="{FF2B5EF4-FFF2-40B4-BE49-F238E27FC236}">
                <a16:creationId xmlns:a16="http://schemas.microsoft.com/office/drawing/2014/main" id="{CEC1A406-4BF8-4943-9804-B81AF62936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1" y="3124200"/>
            <a:ext cx="1033463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424" name="Text Box 40">
            <a:extLst>
              <a:ext uri="{FF2B5EF4-FFF2-40B4-BE49-F238E27FC236}">
                <a16:creationId xmlns:a16="http://schemas.microsoft.com/office/drawing/2014/main" id="{3DE72886-2AE2-4040-BD36-5FFEF72AF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667000"/>
            <a:ext cx="167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</a:rPr>
              <a:t>INFLUENCE</a:t>
            </a:r>
            <a:endParaRPr lang="en-US" altLang="en-US" sz="2200" dirty="0">
              <a:solidFill>
                <a:prstClr val="black"/>
              </a:solidFill>
            </a:endParaRPr>
          </a:p>
        </p:txBody>
      </p:sp>
      <p:sp>
        <p:nvSpPr>
          <p:cNvPr id="13322" name="Line 41">
            <a:extLst>
              <a:ext uri="{FF2B5EF4-FFF2-40B4-BE49-F238E27FC236}">
                <a16:creationId xmlns:a16="http://schemas.microsoft.com/office/drawing/2014/main" id="{E1553846-B2CD-4872-85B9-E935934C99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124200"/>
            <a:ext cx="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323" name="Line 42">
            <a:extLst>
              <a:ext uri="{FF2B5EF4-FFF2-40B4-BE49-F238E27FC236}">
                <a16:creationId xmlns:a16="http://schemas.microsoft.com/office/drawing/2014/main" id="{07561B16-E310-4204-924E-96909EE5F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733800"/>
            <a:ext cx="8382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324" name="Line 43">
            <a:extLst>
              <a:ext uri="{FF2B5EF4-FFF2-40B4-BE49-F238E27FC236}">
                <a16:creationId xmlns:a16="http://schemas.microsoft.com/office/drawing/2014/main" id="{4A1187D4-B2DC-48C3-9E0D-FAEDACDD6C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733800"/>
            <a:ext cx="0" cy="685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325" name="Line 44">
            <a:extLst>
              <a:ext uri="{FF2B5EF4-FFF2-40B4-BE49-F238E27FC236}">
                <a16:creationId xmlns:a16="http://schemas.microsoft.com/office/drawing/2014/main" id="{DDAF7CE3-6E27-49A9-86E9-F650BFD85B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4419600"/>
            <a:ext cx="990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326" name="Line 45">
            <a:extLst>
              <a:ext uri="{FF2B5EF4-FFF2-40B4-BE49-F238E27FC236}">
                <a16:creationId xmlns:a16="http://schemas.microsoft.com/office/drawing/2014/main" id="{EB7CC150-9352-4ACE-A931-77274F165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419600"/>
            <a:ext cx="0" cy="7000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327" name="Line 46">
            <a:extLst>
              <a:ext uri="{FF2B5EF4-FFF2-40B4-BE49-F238E27FC236}">
                <a16:creationId xmlns:a16="http://schemas.microsoft.com/office/drawing/2014/main" id="{D744524E-650C-49E2-83D3-B8CEB96958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1" y="5105400"/>
            <a:ext cx="1939925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431" name="Text Box 47">
            <a:extLst>
              <a:ext uri="{FF2B5EF4-FFF2-40B4-BE49-F238E27FC236}">
                <a16:creationId xmlns:a16="http://schemas.microsoft.com/office/drawing/2014/main" id="{44B143CE-84C9-467F-AE7E-365ABDDE8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1" y="3276600"/>
            <a:ext cx="17494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</a:rPr>
              <a:t>RAPPORT</a:t>
            </a:r>
            <a:endParaRPr lang="en-US" altLang="en-US" sz="2200" dirty="0">
              <a:solidFill>
                <a:prstClr val="black"/>
              </a:solidFill>
            </a:endParaRPr>
          </a:p>
        </p:txBody>
      </p:sp>
      <p:sp>
        <p:nvSpPr>
          <p:cNvPr id="16432" name="Text Box 48">
            <a:extLst>
              <a:ext uri="{FF2B5EF4-FFF2-40B4-BE49-F238E27FC236}">
                <a16:creationId xmlns:a16="http://schemas.microsoft.com/office/drawing/2014/main" id="{FDA2A51C-4F20-4425-B3AC-2830E05B9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1" y="3962400"/>
            <a:ext cx="15589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30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90000"/>
              <a:buFont typeface="Monotype Sorts"/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</a:rPr>
              <a:t>EMPATHY</a:t>
            </a:r>
            <a:r>
              <a:rPr lang="en-US" altLang="en-US" sz="2200" b="1" dirty="0">
                <a:solidFill>
                  <a:prstClr val="white"/>
                </a:solidFill>
              </a:rPr>
              <a:t>Y</a:t>
            </a:r>
            <a:endParaRPr lang="en-US" altLang="en-US" sz="2200" dirty="0">
              <a:solidFill>
                <a:prstClr val="white"/>
              </a:solidFill>
            </a:endParaRPr>
          </a:p>
        </p:txBody>
      </p:sp>
      <p:sp>
        <p:nvSpPr>
          <p:cNvPr id="16433" name="Text Box 49">
            <a:extLst>
              <a:ext uri="{FF2B5EF4-FFF2-40B4-BE49-F238E27FC236}">
                <a16:creationId xmlns:a16="http://schemas.microsoft.com/office/drawing/2014/main" id="{8B5D9F6D-E46E-43FA-BF68-30BD36030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648200"/>
            <a:ext cx="2901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30213">
              <a:buClr>
                <a:srgbClr val="FFFF00"/>
              </a:buClr>
              <a:buSzPct val="90000"/>
              <a:defRPr/>
            </a:pPr>
            <a:r>
              <a:rPr lang="en-US" altLang="en-US" sz="2200" b="1">
                <a:solidFill>
                  <a:srgbClr val="FF0000"/>
                </a:solidFill>
              </a:rPr>
              <a:t>ACTIVE LISTENING</a:t>
            </a:r>
          </a:p>
          <a:p>
            <a:pPr algn="ctr" defTabSz="430213">
              <a:buClr>
                <a:srgbClr val="FFFF00"/>
              </a:buClr>
              <a:buSzPct val="90000"/>
              <a:defRPr/>
            </a:pPr>
            <a:endParaRPr lang="en-US" altLang="en-US" sz="2200">
              <a:solidFill>
                <a:prstClr val="black"/>
              </a:solidFill>
            </a:endParaRPr>
          </a:p>
        </p:txBody>
      </p:sp>
      <p:sp>
        <p:nvSpPr>
          <p:cNvPr id="13331" name="Line 50">
            <a:extLst>
              <a:ext uri="{FF2B5EF4-FFF2-40B4-BE49-F238E27FC236}">
                <a16:creationId xmlns:a16="http://schemas.microsoft.com/office/drawing/2014/main" id="{035ED28D-0440-4C26-9715-174096697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105400"/>
            <a:ext cx="0" cy="7508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332" name="Text Box 52">
            <a:extLst>
              <a:ext uri="{FF2B5EF4-FFF2-40B4-BE49-F238E27FC236}">
                <a16:creationId xmlns:a16="http://schemas.microsoft.com/office/drawing/2014/main" id="{664DB818-0230-44BE-9D6F-BB905964A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791201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>
                <a:solidFill>
                  <a:srgbClr val="FFC000"/>
                </a:solidFill>
              </a:rPr>
              <a:t>Active Listening </a:t>
            </a:r>
            <a:r>
              <a:rPr lang="en-US" altLang="en-US" b="1">
                <a:solidFill>
                  <a:prstClr val="black"/>
                </a:solidFill>
              </a:rPr>
              <a:t>is the foundation that supports everything else</a:t>
            </a:r>
            <a:endParaRPr lang="en-US" altLang="en-US" sz="2200">
              <a:solidFill>
                <a:prstClr val="black"/>
              </a:solidFill>
            </a:endParaRPr>
          </a:p>
        </p:txBody>
      </p:sp>
      <p:sp>
        <p:nvSpPr>
          <p:cNvPr id="13333" name="Text Box 53">
            <a:extLst>
              <a:ext uri="{FF2B5EF4-FFF2-40B4-BE49-F238E27FC236}">
                <a16:creationId xmlns:a16="http://schemas.microsoft.com/office/drawing/2014/main" id="{63554AAE-ACAB-4FF4-AF76-607C0879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876800"/>
            <a:ext cx="2514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200" b="1">
                <a:solidFill>
                  <a:prstClr val="black"/>
                </a:solidFill>
              </a:rPr>
              <a:t>Behavioral</a:t>
            </a:r>
          </a:p>
          <a:p>
            <a:pPr eaLnBrk="1" hangingPunct="1">
              <a:defRPr/>
            </a:pPr>
            <a:r>
              <a:rPr lang="en-US" altLang="en-US" sz="2200" b="1">
                <a:solidFill>
                  <a:prstClr val="black"/>
                </a:solidFill>
              </a:rPr>
              <a:t>Change Stairway</a:t>
            </a:r>
          </a:p>
        </p:txBody>
      </p:sp>
      <p:sp>
        <p:nvSpPr>
          <p:cNvPr id="13334" name="AutoShape 54">
            <a:extLst>
              <a:ext uri="{FF2B5EF4-FFF2-40B4-BE49-F238E27FC236}">
                <a16:creationId xmlns:a16="http://schemas.microsoft.com/office/drawing/2014/main" id="{04789FBA-C6DB-4829-A985-1B052D99AD65}"/>
              </a:ext>
            </a:extLst>
          </p:cNvPr>
          <p:cNvSpPr>
            <a:spLocks noChangeArrowheads="1"/>
          </p:cNvSpPr>
          <p:nvPr/>
        </p:nvSpPr>
        <p:spPr bwMode="auto">
          <a:xfrm rot="19654202">
            <a:off x="5559425" y="4375150"/>
            <a:ext cx="3048000" cy="304800"/>
          </a:xfrm>
          <a:prstGeom prst="rightArrow">
            <a:avLst>
              <a:gd name="adj1" fmla="val 50000"/>
              <a:gd name="adj2" fmla="val 2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8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2" grpId="0" autoUpdateAnimBg="0"/>
      <p:bldP spid="16424" grpId="0" autoUpdateAnimBg="0"/>
      <p:bldP spid="16431" grpId="0" autoUpdateAnimBg="0"/>
      <p:bldP spid="16432" grpId="0" autoUpdateAnimBg="0"/>
      <p:bldP spid="1643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08979C71-FEEB-43EC-A4DA-20D16ACA70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3540126"/>
            <a:ext cx="8305800" cy="2362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en-US" altLang="en-US" b="1"/>
              <a:t>  	</a:t>
            </a:r>
            <a:r>
              <a:rPr lang="en-US" altLang="en-US" sz="2800" b="1">
                <a:solidFill>
                  <a:srgbClr val="1C2A45"/>
                </a:solidFill>
              </a:rPr>
              <a:t>70% of people’s efforts to communicate about emotional issues are unheard, misunderstood or rejected.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C13348A4-64C2-4B0B-936D-86EA1A45C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72126"/>
            <a:ext cx="8229600" cy="2362200"/>
          </a:xfrm>
        </p:spPr>
        <p:txBody>
          <a:bodyPr/>
          <a:lstStyle/>
          <a:p>
            <a:pPr algn="ctr">
              <a:defRPr/>
            </a:pPr>
            <a:r>
              <a:rPr lang="en-US" altLang="en-US" sz="7200">
                <a:solidFill>
                  <a:srgbClr val="FF0000"/>
                </a:solidFill>
                <a:latin typeface="Times New Roman" pitchFamily="18" charset="0"/>
              </a:rPr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3315786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EB73F4-1A93-4002-8218-530C487F3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71676"/>
            <a:ext cx="11100264" cy="437125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>
                <a:solidFill>
                  <a:srgbClr val="1C2A45"/>
                </a:solidFill>
              </a:rPr>
              <a:t>Albert </a:t>
            </a:r>
            <a:r>
              <a:rPr lang="en-US" sz="2800" err="1">
                <a:solidFill>
                  <a:srgbClr val="1C2A45"/>
                </a:solidFill>
              </a:rPr>
              <a:t>Mehrabian</a:t>
            </a:r>
            <a:r>
              <a:rPr lang="en-US" sz="2800">
                <a:solidFill>
                  <a:srgbClr val="1C2A45"/>
                </a:solidFill>
              </a:rPr>
              <a:t> established the importance of three elements in any face-to-face encounter:</a:t>
            </a:r>
          </a:p>
          <a:p>
            <a:pPr marL="0" indent="0">
              <a:buNone/>
            </a:pPr>
            <a:endParaRPr lang="en-US" sz="3000">
              <a:solidFill>
                <a:srgbClr val="1C2A45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600" b="1">
                <a:solidFill>
                  <a:srgbClr val="1C2A45"/>
                </a:solidFill>
              </a:rPr>
              <a:t>Words Used (7%)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600" b="1">
                <a:solidFill>
                  <a:srgbClr val="1C2A45"/>
                </a:solidFill>
              </a:rPr>
              <a:t>Tone of Voice (38%)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600" b="1">
                <a:solidFill>
                  <a:srgbClr val="1C2A45"/>
                </a:solidFill>
              </a:rPr>
              <a:t>Body Language (55%)</a:t>
            </a:r>
          </a:p>
          <a:p>
            <a:pPr marL="457200" lvl="1" indent="0">
              <a:buNone/>
            </a:pPr>
            <a:endParaRPr lang="en-US" b="1">
              <a:solidFill>
                <a:srgbClr val="1C2A45"/>
              </a:solidFill>
            </a:endParaRPr>
          </a:p>
          <a:p>
            <a:pPr marL="457200" lvl="1" indent="0">
              <a:buNone/>
            </a:pPr>
            <a:endParaRPr lang="en-US" b="1">
              <a:solidFill>
                <a:srgbClr val="1C2A45"/>
              </a:solidFill>
            </a:endParaRPr>
          </a:p>
          <a:p>
            <a:r>
              <a:rPr lang="en-US" sz="2800">
                <a:solidFill>
                  <a:srgbClr val="1C2A45"/>
                </a:solidFill>
              </a:rPr>
              <a:t>There must be congruence among all three elements for effective communication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924B521-A168-45AC-BD2D-4662B1C8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err="1">
                <a:latin typeface="Arial" panose="020B0604020202020204" pitchFamily="34" charset="0"/>
                <a:cs typeface="Arial" panose="020B0604020202020204" pitchFamily="34" charset="0"/>
              </a:rPr>
              <a:t>Mehrabian’s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Rule</a:t>
            </a:r>
          </a:p>
        </p:txBody>
      </p:sp>
      <p:pic>
        <p:nvPicPr>
          <p:cNvPr id="9" name="Picture 2" title="Pie chart of interaction elements">
            <a:extLst>
              <a:ext uri="{FF2B5EF4-FFF2-40B4-BE49-F238E27FC236}">
                <a16:creationId xmlns:a16="http://schemas.microsoft.com/office/drawing/2014/main" id="{948750EA-3DD4-4C88-A711-A8B4A3538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7277" y="2599027"/>
            <a:ext cx="2497394" cy="240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5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Once &amp; Done</a:t>
            </a:r>
            <a:endParaRPr lang="en-US" sz="6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Listening skill are lost if not used</a:t>
            </a:r>
          </a:p>
          <a:p>
            <a:r>
              <a:rPr lang="en-US" sz="3600" dirty="0" smtClean="0"/>
              <a:t>Training always should grow</a:t>
            </a:r>
          </a:p>
          <a:p>
            <a:r>
              <a:rPr lang="en-US" sz="3600" dirty="0" smtClean="0"/>
              <a:t>Continuing Education must happened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5532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8077200" cy="1074738"/>
          </a:xfrm>
        </p:spPr>
        <p:txBody>
          <a:bodyPr>
            <a:normAutofit/>
          </a:bodyPr>
          <a:lstStyle/>
          <a:p>
            <a:r>
              <a:rPr lang="en-US" sz="4800" dirty="0"/>
              <a:t>State CIT </a:t>
            </a:r>
            <a:r>
              <a:rPr lang="en-US" sz="4800" dirty="0"/>
              <a:t>Standards</a:t>
            </a:r>
            <a:endParaRPr lang="en-US" sz="480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057400" y="1600200"/>
            <a:ext cx="8077200" cy="4724400"/>
          </a:xfrm>
        </p:spPr>
        <p:txBody>
          <a:bodyPr>
            <a:normAutofit lnSpcReduction="10000"/>
          </a:bodyPr>
          <a:lstStyle/>
          <a:p>
            <a:pPr marL="457200" lvl="1" indent="0" algn="ctr">
              <a:buNone/>
            </a:pPr>
            <a:r>
              <a:rPr lang="en-US" sz="2800" dirty="0"/>
              <a:t>CIT should be a volunteer/specialist</a:t>
            </a:r>
          </a:p>
          <a:p>
            <a:pPr marL="457200" lvl="1" indent="0" algn="ctr">
              <a:buNone/>
            </a:pPr>
            <a:endParaRPr lang="en-US" sz="2800" dirty="0"/>
          </a:p>
          <a:p>
            <a:pPr marL="457200" lvl="1" indent="0" algn="ctr">
              <a:buNone/>
            </a:pPr>
            <a:r>
              <a:rPr lang="en-US" sz="2800" dirty="0"/>
              <a:t>WHY????</a:t>
            </a:r>
          </a:p>
          <a:p>
            <a:pPr marL="457200" lvl="1" indent="0" algn="ctr">
              <a:buNone/>
            </a:pPr>
            <a:endParaRPr lang="en-US" sz="2800" dirty="0"/>
          </a:p>
          <a:p>
            <a:pPr marL="457200" lvl="1" indent="0" algn="ctr">
              <a:buNone/>
            </a:pPr>
            <a:r>
              <a:rPr lang="en-US" sz="2800" dirty="0"/>
              <a:t>Minneapolis, MN requires all officers to be certified in CIT!</a:t>
            </a:r>
          </a:p>
          <a:p>
            <a:pPr marL="457200" lvl="1" indent="0" algn="ctr">
              <a:buNone/>
            </a:pPr>
            <a:r>
              <a:rPr lang="en-US" sz="2800" b="1" u="sng" dirty="0"/>
              <a:t>Derek Chauvin was CIT Certified</a:t>
            </a:r>
          </a:p>
          <a:p>
            <a:pPr marL="457200" lvl="1" indent="0" algn="ctr">
              <a:buNone/>
            </a:pPr>
            <a:endParaRPr lang="en-US" sz="2800" b="1" u="sng" dirty="0"/>
          </a:p>
          <a:p>
            <a:pPr marL="457200" lvl="1" indent="0" algn="ctr">
              <a:buNone/>
            </a:pPr>
            <a:r>
              <a:rPr lang="en-US" sz="2800" dirty="0"/>
              <a:t>Introduction to CIT &amp; Mental Illness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14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WHY CIT INTERNATIONAL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28800"/>
            <a:ext cx="1868010" cy="1905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81200"/>
            <a:ext cx="2319616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4267200"/>
            <a:ext cx="2302933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254322"/>
            <a:ext cx="2783532" cy="1384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96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433" y="1517301"/>
            <a:ext cx="8048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1"/>
                </a:solidFill>
              </a:rPr>
              <a:t>QUESTIONS</a:t>
            </a:r>
            <a:endParaRPr lang="en-US" sz="9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4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406105" y="1172918"/>
            <a:ext cx="4783745" cy="4737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194" y="2522136"/>
            <a:ext cx="5172502" cy="285508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Your normal is actually abnormal and borderline crises EVERYDAY</a:t>
            </a:r>
          </a:p>
          <a:p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63191" y="411982"/>
            <a:ext cx="5456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Bear In The Basement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7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7749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Let’s Get Deeper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7785"/>
            <a:ext cx="8596668" cy="44235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That call, loved one wants to kill themselves &amp; drinking</a:t>
            </a:r>
          </a:p>
          <a:p>
            <a:r>
              <a:rPr lang="en-US" sz="2400" dirty="0"/>
              <a:t>5</a:t>
            </a:r>
            <a:r>
              <a:rPr lang="en-US" sz="2400" dirty="0" smtClean="0"/>
              <a:t>:30pm on a Friday Evening</a:t>
            </a:r>
          </a:p>
          <a:p>
            <a:r>
              <a:rPr lang="en-US" sz="2400" dirty="0" smtClean="0"/>
              <a:t>Call the Psychiatrist……..Answering machine</a:t>
            </a:r>
          </a:p>
          <a:p>
            <a:r>
              <a:rPr lang="en-US" sz="2400" dirty="0" smtClean="0"/>
              <a:t>Call 911</a:t>
            </a:r>
          </a:p>
          <a:p>
            <a:r>
              <a:rPr lang="en-US" sz="2400" dirty="0" smtClean="0"/>
              <a:t>Jail or ER………..ER first</a:t>
            </a:r>
          </a:p>
          <a:p>
            <a:r>
              <a:rPr lang="en-US" sz="2400" dirty="0" smtClean="0"/>
              <a:t>Crisis Center</a:t>
            </a:r>
          </a:p>
          <a:p>
            <a:r>
              <a:rPr lang="en-US" sz="2400" dirty="0" smtClean="0"/>
              <a:t>Detox</a:t>
            </a:r>
          </a:p>
          <a:p>
            <a:r>
              <a:rPr lang="en-US" sz="2400" dirty="0" smtClean="0"/>
              <a:t>Back to Jail/ER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948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5705" y="1213162"/>
            <a:ext cx="8558684" cy="4484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goal of CIT programs is to transform the crisis response </a:t>
            </a:r>
            <a:r>
              <a:rPr lang="en-US" sz="3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to </a:t>
            </a:r>
            <a:r>
              <a:rPr lang="en-US" sz="32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minimize the number of times that law enforcement officers are the </a:t>
            </a:r>
            <a:r>
              <a:rPr lang="en-US" sz="3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responders </a:t>
            </a:r>
            <a:r>
              <a:rPr lang="en-US" sz="32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individuals in emotional distress. </a:t>
            </a:r>
            <a:r>
              <a:rPr lang="en-US" sz="32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it’s a mental health </a:t>
            </a:r>
            <a:r>
              <a:rPr lang="en-US" sz="3200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crisis, there </a:t>
            </a:r>
            <a:r>
              <a:rPr lang="en-US" sz="32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ought to be a mental health response. </a:t>
            </a:r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Don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Kamin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PhD, Director, Institute for Police, Mental Health and Community Collaboration, Rochester, New York</a:t>
            </a:r>
          </a:p>
        </p:txBody>
      </p:sp>
    </p:spTree>
    <p:extLst>
      <p:ext uri="{BB962C8B-B14F-4D97-AF65-F5344CB8AC3E}">
        <p14:creationId xmlns:p14="http://schemas.microsoft.com/office/powerpoint/2010/main" val="2077457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Our Response To Crisis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0" y="1748414"/>
            <a:ext cx="7543028" cy="4293612"/>
          </a:xfrm>
        </p:spPr>
      </p:pic>
    </p:spTree>
    <p:extLst>
      <p:ext uri="{BB962C8B-B14F-4D97-AF65-F5344CB8AC3E}">
        <p14:creationId xmlns:p14="http://schemas.microsoft.com/office/powerpoint/2010/main" val="29663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Playing Into Their Delusion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Johnny’s Ghost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723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6" y="1099875"/>
            <a:ext cx="7938205" cy="448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268</TotalTime>
  <Words>931</Words>
  <Application>Microsoft Office PowerPoint</Application>
  <PresentationFormat>Widescreen</PresentationFormat>
  <Paragraphs>199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Monotype Sorts</vt:lpstr>
      <vt:lpstr>Open Sans</vt:lpstr>
      <vt:lpstr>Perpetua</vt:lpstr>
      <vt:lpstr>Times New Roman</vt:lpstr>
      <vt:lpstr>Trebuchet MS</vt:lpstr>
      <vt:lpstr>Wingdings</vt:lpstr>
      <vt:lpstr>Wingdings 2</vt:lpstr>
      <vt:lpstr>Wingdings 3</vt:lpstr>
      <vt:lpstr>Facet</vt:lpstr>
      <vt:lpstr>Changing Police Culture  A CIT Response To Crisis </vt:lpstr>
      <vt:lpstr>GOALS</vt:lpstr>
      <vt:lpstr>Problem Facing Policing</vt:lpstr>
      <vt:lpstr>PowerPoint Presentation</vt:lpstr>
      <vt:lpstr>Let’s Get Deeper</vt:lpstr>
      <vt:lpstr>PowerPoint Presentation</vt:lpstr>
      <vt:lpstr>Changing Our Response To Crisis</vt:lpstr>
      <vt:lpstr>Playing Into Their Delusion</vt:lpstr>
      <vt:lpstr>PowerPoint Presentation</vt:lpstr>
      <vt:lpstr>Better but issues</vt:lpstr>
      <vt:lpstr>PowerPoint Presentation</vt:lpstr>
      <vt:lpstr>PowerPoint Presentation</vt:lpstr>
      <vt:lpstr>Why except the cost?</vt:lpstr>
      <vt:lpstr>CIT PROGRAMS</vt:lpstr>
      <vt:lpstr>CIT Core Elements</vt:lpstr>
      <vt:lpstr>PowerPoint Presentation</vt:lpstr>
      <vt:lpstr>State CIT Standards</vt:lpstr>
      <vt:lpstr>CIT Steering Committee Stakeholders</vt:lpstr>
      <vt:lpstr>PowerPoint Presentation</vt:lpstr>
      <vt:lpstr>Strategic Plan</vt:lpstr>
      <vt:lpstr>BREAK</vt:lpstr>
      <vt:lpstr>CIT TRAINING</vt:lpstr>
      <vt:lpstr>PowerPoint Presentation</vt:lpstr>
      <vt:lpstr>Why Co-Instructors</vt:lpstr>
      <vt:lpstr>PowerPoint Presentation</vt:lpstr>
      <vt:lpstr>PowerPoint Presentation</vt:lpstr>
      <vt:lpstr>Behaviors </vt:lpstr>
      <vt:lpstr>Hands-On</vt:lpstr>
      <vt:lpstr>CIT DE-ESCALATION SKILLS</vt:lpstr>
      <vt:lpstr>PowerPoint Presentation</vt:lpstr>
      <vt:lpstr>70%</vt:lpstr>
      <vt:lpstr>Mehrabian’s Rule</vt:lpstr>
      <vt:lpstr>Once &amp; Done</vt:lpstr>
      <vt:lpstr>State CIT Standards</vt:lpstr>
      <vt:lpstr>WHY CIT INTERNATIONAL</vt:lpstr>
      <vt:lpstr>PowerPoint Presentation</vt:lpstr>
    </vt:vector>
  </TitlesOfParts>
  <Company>CoH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Facing Policing</dc:title>
  <dc:creator>Hollingsworth, Johnny</dc:creator>
  <cp:lastModifiedBy>Hollingsworth, Johnny</cp:lastModifiedBy>
  <cp:revision>25</cp:revision>
  <dcterms:created xsi:type="dcterms:W3CDTF">2022-03-02T22:07:02Z</dcterms:created>
  <dcterms:modified xsi:type="dcterms:W3CDTF">2022-03-03T22:37:21Z</dcterms:modified>
</cp:coreProperties>
</file>